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5" r:id="rId5"/>
    <p:sldId id="261" r:id="rId6"/>
    <p:sldId id="277" r:id="rId7"/>
    <p:sldId id="263" r:id="rId8"/>
    <p:sldId id="265" r:id="rId9"/>
    <p:sldId id="264" r:id="rId10"/>
    <p:sldId id="268" r:id="rId11"/>
    <p:sldId id="267" r:id="rId12"/>
    <p:sldId id="266" r:id="rId13"/>
    <p:sldId id="274" r:id="rId14"/>
    <p:sldId id="270" r:id="rId15"/>
    <p:sldId id="271" r:id="rId16"/>
    <p:sldId id="276" r:id="rId17"/>
    <p:sldId id="269" r:id="rId18"/>
    <p:sldId id="273" r:id="rId19"/>
    <p:sldId id="259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8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24" autoAdjust="0"/>
  </p:normalViewPr>
  <p:slideViewPr>
    <p:cSldViewPr>
      <p:cViewPr>
        <p:scale>
          <a:sx n="66" d="100"/>
          <a:sy n="66" d="100"/>
        </p:scale>
        <p:origin x="-490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ingapps.org/display?v=p2jgbuw8n2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sambo.spb.ru/book/coubertin/coubertin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Опорний заклад освіти 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Кілійський заклад загальної освіти №4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1448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Олімпійський урок</a:t>
            </a:r>
            <a:endParaRPr lang="uk-UA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5072074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 фізичної культури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Воробйова Оксана Леонідівна</a:t>
            </a:r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357166"/>
            <a:ext cx="406713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altLang="uk-UA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Олімпійський</a:t>
            </a:r>
            <a:r>
              <a:rPr lang="ru-RU" altLang="uk-UA" sz="3200" b="1" i="1" dirty="0" smtClean="0">
                <a:solidFill>
                  <a:srgbClr val="FF0000"/>
                </a:solidFill>
                <a:latin typeface="Times New Roman" pitchFamily="18" charset="0"/>
              </a:rPr>
              <a:t> прапор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00108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	На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білому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атласному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полотнищі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зображений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олімпійський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символ -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п'ять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різнокольорових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переплетених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кілець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Білий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фон прапора, на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якому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розташовані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кільця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символізує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співдружн</a:t>
            </a:r>
            <a:r>
              <a:rPr lang="uk-UA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і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сть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всіх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без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винятку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на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цій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Землі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Вперше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прапор на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Олімпійських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іграх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був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піднятий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в 1920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році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590800"/>
            <a:ext cx="64817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28596" y="571481"/>
            <a:ext cx="5000660" cy="64294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altLang="uk-UA" sz="3200" b="1" i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Олімпійський</a:t>
            </a:r>
            <a:r>
              <a:rPr lang="ru-RU" altLang="uk-UA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altLang="uk-UA" sz="3200" b="1" i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вогонь</a:t>
            </a:r>
            <a:r>
              <a:rPr lang="ru-RU" altLang="uk-UA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altLang="uk-UA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</a:br>
            <a:endParaRPr kumimoji="0" lang="ru-RU" altLang="uk-UA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14282" y="1142984"/>
            <a:ext cx="6143668" cy="432435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altLang="uk-UA" b="1" i="1" dirty="0" smtClean="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Запалення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олімпійського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огню - один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головних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ритуалів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на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урочистій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церемонії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відкриття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ігор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Ритуал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запалювання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священного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походить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стародавніх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греків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відновлений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Кубертеном в 1912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</a:p>
          <a:p>
            <a:pPr lvl="0">
              <a:spcBef>
                <a:spcPct val="2000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Олімпійський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символізує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чистоту,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спробу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перемогу, 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мир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дружбу.</a:t>
            </a:r>
            <a:endParaRPr kumimoji="0" lang="ru-RU" altLang="uk-UA" sz="1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Вперше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поновлено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традицію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запалювання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олімпійського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вогню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була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проведена на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іграх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Х</a:t>
            </a:r>
            <a:r>
              <a:rPr kumimoji="0" lang="en-US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Олімпіади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в 1928 року в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Амстердамі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і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на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зимових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іграх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у 1952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році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в Осло.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71942"/>
            <a:ext cx="44878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fir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798197"/>
            <a:ext cx="2687625" cy="31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4500570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Олімпійський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вогонь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горить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безперервно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протягом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ігор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і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гаситься на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церемонії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закриття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28596" y="1285860"/>
            <a:ext cx="8496300" cy="1447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Олімпійські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чемпіони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сучасності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за перемогу в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Олімпійських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іграх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отримують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олімпійські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медалі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(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Золоті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срібні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та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бронзові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       	Перемога в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Олімпійських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іграх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вважається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найбільшим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спортивним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досягненням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у </a:t>
            </a:r>
            <a:r>
              <a:rPr kumimoji="0" lang="ru-RU" altLang="uk-U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житті</a:t>
            </a:r>
            <a:r>
              <a:rPr kumimoji="0" lang="ru-RU" alt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спортсмена!</a:t>
            </a:r>
          </a:p>
        </p:txBody>
      </p:sp>
      <p:pic>
        <p:nvPicPr>
          <p:cNvPr id="4" name="Picture 7" descr="olimpKomit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643182"/>
            <a:ext cx="4237757" cy="3180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8926" y="571480"/>
            <a:ext cx="417877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altLang="uk-UA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Олімпійські</a:t>
            </a:r>
            <a:r>
              <a:rPr lang="ru-RU" altLang="uk-UA" sz="3200" b="1" i="1" dirty="0" smtClean="0">
                <a:solidFill>
                  <a:srgbClr val="FF0000"/>
                </a:solidFill>
                <a:latin typeface="Times New Roman" pitchFamily="18" charset="0"/>
              </a:rPr>
              <a:t> нагороди </a:t>
            </a:r>
            <a:endParaRPr lang="uk-UA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3000372"/>
            <a:ext cx="371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"Золоті медалі робляться не</a:t>
            </a:r>
            <a:b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 золота. Вони робляться з     </a:t>
            </a:r>
            <a:b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поту, рішучості і дуже  </a:t>
            </a:r>
            <a:b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рідкісною суміші, яка </a:t>
            </a:r>
            <a:b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називається" сила волі "</a:t>
            </a:r>
            <a:b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Ден </a:t>
            </a:r>
            <a:r>
              <a:rPr lang="uk-UA" altLang="uk-UA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Гейбл</a:t>
            </a:r>
            <a: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американський борець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Чернігівська ОД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929066"/>
            <a:ext cx="2038470" cy="26563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лімпійська символі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4" t="2737" r="1396" b="13976"/>
          <a:stretch>
            <a:fillRect/>
          </a:stretch>
        </p:blipFill>
        <p:spPr bwMode="auto">
          <a:xfrm>
            <a:off x="357158" y="1643050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107154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600" i="1" dirty="0" smtClean="0">
                <a:solidFill>
                  <a:srgbClr val="FF0000"/>
                </a:solidFill>
                <a:cs typeface="Aharoni" pitchFamily="2" charset="-79"/>
              </a:rPr>
              <a:t>Яких символів не вистачає?</a:t>
            </a:r>
            <a:endParaRPr lang="uk-UA" sz="3600" i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1429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Інтелектуальні завдання</a:t>
            </a:r>
            <a:endParaRPr lang="uk-UA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42852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З'єднай кільце з материком</a:t>
            </a:r>
            <a:endParaRPr lang="uk-UA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Материк — Вікіпеді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928802"/>
            <a:ext cx="7178990" cy="3643338"/>
          </a:xfrm>
          <a:prstGeom prst="rect">
            <a:avLst/>
          </a:prstGeom>
          <a:noFill/>
        </p:spPr>
      </p:pic>
      <p:sp>
        <p:nvSpPr>
          <p:cNvPr id="4" name="Кольцо 3"/>
          <p:cNvSpPr/>
          <p:nvPr/>
        </p:nvSpPr>
        <p:spPr>
          <a:xfrm>
            <a:off x="7429520" y="1142984"/>
            <a:ext cx="1000100" cy="1000132"/>
          </a:xfrm>
          <a:prstGeom prst="donut">
            <a:avLst>
              <a:gd name="adj" fmla="val 1580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4000496" y="857232"/>
            <a:ext cx="1000132" cy="1000132"/>
          </a:xfrm>
          <a:prstGeom prst="donut">
            <a:avLst>
              <a:gd name="adj" fmla="val 158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357158" y="4857760"/>
            <a:ext cx="1000132" cy="1000132"/>
          </a:xfrm>
          <a:prstGeom prst="donut">
            <a:avLst>
              <a:gd name="adj" fmla="val 1580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Кольцо 2"/>
          <p:cNvSpPr/>
          <p:nvPr/>
        </p:nvSpPr>
        <p:spPr>
          <a:xfrm>
            <a:off x="642910" y="1142984"/>
            <a:ext cx="1000132" cy="1000132"/>
          </a:xfrm>
          <a:prstGeom prst="donut">
            <a:avLst>
              <a:gd name="adj" fmla="val 1580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7715272" y="4786322"/>
            <a:ext cx="1000132" cy="1000132"/>
          </a:xfrm>
          <a:prstGeom prst="donut">
            <a:avLst>
              <a:gd name="adj" fmla="val 158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5786454"/>
            <a:ext cx="66437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hlinkClick r:id="rId4"/>
              </a:rPr>
              <a:t>https://learningapps.org/display?v=p2jgbuw8n22</a:t>
            </a:r>
            <a:endParaRPr lang="uk-UA" sz="2400" b="1" dirty="0" smtClean="0"/>
          </a:p>
          <a:p>
            <a:endParaRPr lang="uk-U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42852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З'єднай кільце з материком</a:t>
            </a:r>
            <a:endParaRPr lang="uk-UA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Материк — Вікіпеді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928802"/>
            <a:ext cx="7178990" cy="3643338"/>
          </a:xfrm>
          <a:prstGeom prst="rect">
            <a:avLst/>
          </a:prstGeom>
          <a:noFill/>
        </p:spPr>
      </p:pic>
      <p:sp>
        <p:nvSpPr>
          <p:cNvPr id="4" name="Кольцо 3"/>
          <p:cNvSpPr/>
          <p:nvPr/>
        </p:nvSpPr>
        <p:spPr>
          <a:xfrm>
            <a:off x="2214546" y="3000372"/>
            <a:ext cx="1000100" cy="1000132"/>
          </a:xfrm>
          <a:prstGeom prst="donut">
            <a:avLst>
              <a:gd name="adj" fmla="val 1580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4429124" y="3286124"/>
            <a:ext cx="1000132" cy="1000132"/>
          </a:xfrm>
          <a:prstGeom prst="donut">
            <a:avLst>
              <a:gd name="adj" fmla="val 158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715008" y="2357430"/>
            <a:ext cx="1000132" cy="1000132"/>
          </a:xfrm>
          <a:prstGeom prst="donut">
            <a:avLst>
              <a:gd name="adj" fmla="val 1580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Кольцо 2"/>
          <p:cNvSpPr/>
          <p:nvPr/>
        </p:nvSpPr>
        <p:spPr>
          <a:xfrm>
            <a:off x="4286248" y="2000240"/>
            <a:ext cx="1000132" cy="1000132"/>
          </a:xfrm>
          <a:prstGeom prst="donut">
            <a:avLst>
              <a:gd name="adj" fmla="val 1580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6572264" y="3786190"/>
            <a:ext cx="1000132" cy="1000132"/>
          </a:xfrm>
          <a:prstGeom prst="donut">
            <a:avLst>
              <a:gd name="adj" fmla="val 158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643050"/>
            <a:ext cx="757242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err="1" smtClean="0"/>
              <a:t>Види</a:t>
            </a:r>
            <a:r>
              <a:rPr lang="ru-RU" sz="2400" dirty="0" smtClean="0"/>
              <a:t> спорту, </a:t>
            </a:r>
            <a:r>
              <a:rPr lang="ru-RU" sz="2400" dirty="0" err="1" smtClean="0"/>
              <a:t>змагання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проводять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льоду</a:t>
            </a:r>
            <a:r>
              <a:rPr lang="ru-RU" sz="2400" dirty="0" smtClean="0"/>
              <a:t>...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Види</a:t>
            </a:r>
            <a:r>
              <a:rPr lang="ru-RU" sz="2400" dirty="0" smtClean="0"/>
              <a:t> спорту, </a:t>
            </a:r>
            <a:r>
              <a:rPr lang="ru-RU" sz="2400" dirty="0" err="1" smtClean="0"/>
              <a:t>змагання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проводяться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воді</a:t>
            </a:r>
            <a:r>
              <a:rPr lang="ru-RU" sz="2400" dirty="0" smtClean="0"/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/>
              <a:t>Олімпійські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ігри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бувають</a:t>
            </a:r>
            <a:r>
              <a:rPr lang="ru-RU" sz="2400" dirty="0" smtClean="0"/>
              <a:t>…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err="1" smtClean="0"/>
              <a:t>Ігрові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спорту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м'ячем</a:t>
            </a:r>
            <a:r>
              <a:rPr lang="ru-RU" sz="2400" dirty="0" smtClean="0"/>
              <a:t>...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Біг</a:t>
            </a:r>
            <a:r>
              <a:rPr lang="ru-RU" sz="2400" dirty="0" smtClean="0"/>
              <a:t>, </a:t>
            </a:r>
            <a:r>
              <a:rPr lang="ru-RU" sz="2400" dirty="0" err="1" smtClean="0"/>
              <a:t>стрибки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метання</a:t>
            </a:r>
            <a:r>
              <a:rPr lang="ru-RU" sz="2400" dirty="0" smtClean="0"/>
              <a:t> — </a:t>
            </a:r>
            <a:r>
              <a:rPr lang="ru-RU" sz="2400" dirty="0" err="1" smtClean="0"/>
              <a:t>цез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...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Вид спорту, де </a:t>
            </a:r>
            <a:r>
              <a:rPr lang="ru-RU" sz="2400" dirty="0" err="1" smtClean="0"/>
              <a:t>атлети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вправи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кільцях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брусах</a:t>
            </a:r>
            <a:r>
              <a:rPr lang="ru-RU" sz="2400" dirty="0" smtClean="0"/>
              <a:t>...</a:t>
            </a:r>
            <a:endParaRPr lang="uk-UA" sz="2400" dirty="0" smtClean="0"/>
          </a:p>
          <a:p>
            <a:pPr>
              <a:buFont typeface="Wingdings" pitchFamily="2" charset="2"/>
              <a:buChar char="Ø"/>
            </a:pPr>
            <a:endParaRPr lang="uk-UA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642918"/>
            <a:ext cx="419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err="1" smtClean="0">
                <a:solidFill>
                  <a:srgbClr val="FF0000"/>
                </a:solidFill>
                <a:cs typeface="Aharoni" pitchFamily="2" charset="-79"/>
              </a:rPr>
              <a:t>Продовжи</a:t>
            </a:r>
            <a:r>
              <a:rPr lang="ru-RU" sz="3600" b="1" i="1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cs typeface="Aharoni" pitchFamily="2" charset="-79"/>
              </a:rPr>
              <a:t>речення</a:t>
            </a:r>
            <a:r>
              <a:rPr lang="ru-RU" sz="3600" b="1" i="1" dirty="0" smtClean="0">
                <a:solidFill>
                  <a:srgbClr val="FF0000"/>
                </a:solidFill>
                <a:cs typeface="Aharoni" pitchFamily="2" charset="-79"/>
              </a:rPr>
              <a:t>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642918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Рефлексія</a:t>
            </a:r>
          </a:p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Мікрофон</a:t>
            </a:r>
            <a:endParaRPr lang="uk-UA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14348" y="1643050"/>
            <a:ext cx="78581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уроці я: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5575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дізнався…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5575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зрозумів…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5575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навчився…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5575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найбільший мій успіх – це ….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5575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відчув труднощі….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5575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найбільше  мені сподобалося на  уроці?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357298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Пам’ятайте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кожного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своя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олімпійська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сходинка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олімпійська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щоденно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докладати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мрії</a:t>
            </a:r>
            <a:endParaRPr lang="uk-UA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Бажаємо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кожному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uk-UA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D:\Фони картинки\гифки\olympic-athletes-smiley-emotic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643206" cy="204037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percoolpics.com/wp-content/uploads/2012/05/fl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214554"/>
            <a:ext cx="4891090" cy="3407442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0" y="1071546"/>
            <a:ext cx="7572428" cy="7143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Олімпійські ігри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signatureImage.png8712FA9A-9654-4CC0-ACEA-8DC29D4C3BF2Larg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5686" t="3125" r="7843" b="3125"/>
          <a:stretch>
            <a:fillRect/>
          </a:stretch>
        </p:blipFill>
        <p:spPr>
          <a:xfrm>
            <a:off x="7286644" y="1571612"/>
            <a:ext cx="1643042" cy="1895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1571612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</a:rPr>
              <a:t>Найголовнішою подією у спорті </a:t>
            </a:r>
          </a:p>
          <a:p>
            <a:pPr algn="ctr"/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</a:rPr>
              <a:t>вважають Олімпійські ігри</a:t>
            </a:r>
            <a:endParaRPr lang="uk-UA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Km1q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28726" y="2285992"/>
            <a:ext cx="3143250" cy="375285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Помощь учителям школи\Проект Шкільний дворик\Проект дворик до відправлення\Publications-35383-5cb22b6ada9b860235e5e20975f23de3-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68" r="1334" b="5833"/>
          <a:stretch>
            <a:fillRect/>
          </a:stretch>
        </p:blipFill>
        <p:spPr bwMode="auto">
          <a:xfrm>
            <a:off x="1857356" y="1285860"/>
            <a:ext cx="5284314" cy="471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071670" y="571480"/>
            <a:ext cx="55689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uk-UA" sz="3200" b="1" i="1" dirty="0">
                <a:solidFill>
                  <a:srgbClr val="0E4CB2"/>
                </a:solidFill>
                <a:latin typeface="Bookman Old Style" pitchFamily="18" charset="0"/>
              </a:rPr>
              <a:t>Дякуємо за увагу!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8572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Вони були започатковані ще у 6 ст. до н.е. 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у Стародавній Греції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57166"/>
            <a:ext cx="692948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Батьківщина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Олімпійських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ігор</a:t>
            </a:r>
            <a:endParaRPr lang="uk-UA" sz="3200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066" t="1649" r="17387" b="24948"/>
          <a:stretch>
            <a:fillRect/>
          </a:stretch>
        </p:blipFill>
        <p:spPr bwMode="auto">
          <a:xfrm>
            <a:off x="1857356" y="1643050"/>
            <a:ext cx="5143536" cy="395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5572140"/>
            <a:ext cx="792961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Кожні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4 роки в 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Олімпії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(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Греція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),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в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Еладаі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на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Пелопоннесі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проводилися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олімпійські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ігри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 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(776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році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до н.е.)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15881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uk-UA" sz="3600" b="1" i="1" dirty="0" smtClean="0">
                <a:solidFill>
                  <a:srgbClr val="FF0000"/>
                </a:solidFill>
              </a:rPr>
              <a:t>«</a:t>
            </a:r>
            <a:r>
              <a:rPr lang="ru-RU" altLang="uk-UA" sz="3600" b="1" i="1" dirty="0" err="1" smtClean="0">
                <a:solidFill>
                  <a:srgbClr val="FF0000"/>
                </a:solidFill>
              </a:rPr>
              <a:t>Всі</a:t>
            </a:r>
            <a:r>
              <a:rPr lang="ru-RU" altLang="uk-UA" sz="3600" b="1" i="1" dirty="0" smtClean="0">
                <a:solidFill>
                  <a:srgbClr val="FF0000"/>
                </a:solidFill>
              </a:rPr>
              <a:t> в </a:t>
            </a:r>
            <a:r>
              <a:rPr lang="ru-RU" altLang="uk-UA" sz="3600" b="1" i="1" dirty="0" err="1" smtClean="0">
                <a:solidFill>
                  <a:srgbClr val="FF0000"/>
                </a:solidFill>
              </a:rPr>
              <a:t>Олімпію</a:t>
            </a:r>
            <a:r>
              <a:rPr lang="ru-RU" altLang="uk-UA" sz="3600" b="1" i="1" dirty="0" smtClean="0">
                <a:solidFill>
                  <a:srgbClr val="FF0000"/>
                </a:solidFill>
              </a:rPr>
              <a:t>! </a:t>
            </a:r>
            <a:r>
              <a:rPr lang="ru-RU" altLang="uk-UA" sz="3600" b="1" i="1" dirty="0" err="1" smtClean="0">
                <a:solidFill>
                  <a:srgbClr val="FF0000"/>
                </a:solidFill>
              </a:rPr>
              <a:t>Священне</a:t>
            </a:r>
            <a:r>
              <a:rPr lang="ru-RU" altLang="uk-UA" sz="3600" b="1" i="1" dirty="0" smtClean="0">
                <a:solidFill>
                  <a:srgbClr val="FF0000"/>
                </a:solidFill>
              </a:rPr>
              <a:t>  </a:t>
            </a:r>
            <a:r>
              <a:rPr lang="ru-RU" altLang="uk-UA" sz="3600" b="1" i="1" dirty="0" err="1" smtClean="0">
                <a:solidFill>
                  <a:srgbClr val="FF0000"/>
                </a:solidFill>
              </a:rPr>
              <a:t>перемирря</a:t>
            </a:r>
            <a:r>
              <a:rPr lang="ru-RU" altLang="uk-UA" sz="3600" b="1" i="1" dirty="0" smtClean="0">
                <a:solidFill>
                  <a:srgbClr val="FF0000"/>
                </a:solidFill>
              </a:rPr>
              <a:t> </a:t>
            </a:r>
            <a:r>
              <a:rPr lang="ru-RU" altLang="uk-UA" sz="3600" b="1" i="1" dirty="0" err="1" smtClean="0">
                <a:solidFill>
                  <a:srgbClr val="FF0000"/>
                </a:solidFill>
              </a:rPr>
              <a:t>оголошено</a:t>
            </a:r>
            <a:r>
              <a:rPr lang="ru-RU" altLang="uk-UA" sz="3600" b="1" i="1" dirty="0" smtClean="0">
                <a:solidFill>
                  <a:srgbClr val="FF0000"/>
                </a:solidFill>
              </a:rPr>
              <a:t>, дороги </a:t>
            </a:r>
            <a:r>
              <a:rPr lang="ru-RU" altLang="uk-UA" sz="3600" b="1" i="1" dirty="0" err="1" smtClean="0">
                <a:solidFill>
                  <a:srgbClr val="FF0000"/>
                </a:solidFill>
              </a:rPr>
              <a:t>безпечні</a:t>
            </a:r>
            <a:r>
              <a:rPr lang="ru-RU" altLang="uk-UA" sz="3600" b="1" i="1" dirty="0" smtClean="0">
                <a:solidFill>
                  <a:srgbClr val="FF0000"/>
                </a:solidFill>
              </a:rPr>
              <a:t>!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uk-UA" sz="3600" b="1" i="1" dirty="0" smtClean="0">
                <a:solidFill>
                  <a:srgbClr val="FF0000"/>
                </a:solidFill>
              </a:rPr>
              <a:t>Так  хай </a:t>
            </a:r>
            <a:r>
              <a:rPr lang="ru-RU" altLang="uk-UA" sz="3600" b="1" i="1" dirty="0" err="1" smtClean="0">
                <a:solidFill>
                  <a:srgbClr val="FF0000"/>
                </a:solidFill>
              </a:rPr>
              <a:t>переможуть</a:t>
            </a:r>
            <a:r>
              <a:rPr lang="ru-RU" altLang="uk-UA" sz="3600" b="1" i="1" dirty="0" smtClean="0">
                <a:solidFill>
                  <a:srgbClr val="FF0000"/>
                </a:solidFill>
              </a:rPr>
              <a:t> </a:t>
            </a:r>
            <a:r>
              <a:rPr lang="ru-RU" altLang="uk-UA" sz="3600" b="1" i="1" dirty="0" err="1" smtClean="0">
                <a:solidFill>
                  <a:srgbClr val="FF0000"/>
                </a:solidFill>
              </a:rPr>
              <a:t>найсильніші</a:t>
            </a:r>
            <a:r>
              <a:rPr lang="ru-RU" altLang="uk-UA" sz="3600" b="1" i="1" dirty="0" smtClean="0">
                <a:solidFill>
                  <a:srgbClr val="FF0000"/>
                </a:solidFill>
              </a:rPr>
              <a:t>!»</a:t>
            </a: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071678"/>
            <a:ext cx="7358114" cy="447107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928670"/>
            <a:ext cx="44291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1400" b="1" i="1" dirty="0" smtClean="0">
                <a:solidFill>
                  <a:srgbClr val="0070C0"/>
                </a:solidFill>
                <a:latin typeface="Verdana" pitchFamily="34" charset="0"/>
              </a:rPr>
              <a:t> Перший день:</a:t>
            </a:r>
          </a:p>
          <a:p>
            <a:r>
              <a:rPr lang="ru-RU" altLang="uk-UA" sz="1400" b="1" i="1" dirty="0" smtClean="0">
                <a:latin typeface="Verdana" pitchFamily="34" charset="0"/>
              </a:rPr>
              <a:t>     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жертвоприношення</a:t>
            </a:r>
            <a:r>
              <a:rPr lang="ru-RU" altLang="uk-UA" b="1" i="1" dirty="0" smtClean="0">
                <a:latin typeface="Times New Roman" pitchFamily="18" charset="0"/>
                <a:cs typeface="Times New Roman" pitchFamily="18" charset="0"/>
              </a:rPr>
              <a:t> богам, клятва 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суддів</a:t>
            </a:r>
            <a:r>
              <a:rPr lang="ru-RU" altLang="uk-UA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знайомство</a:t>
            </a:r>
            <a:r>
              <a:rPr lang="ru-RU" alt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alt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суддями</a:t>
            </a:r>
            <a:r>
              <a:rPr lang="ru-RU" alt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uk-UA" b="1" i="1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uk-UA" b="1" i="1" dirty="0" smtClean="0">
                <a:latin typeface="Times New Roman" pitchFamily="18" charset="0"/>
                <a:cs typeface="Times New Roman" pitchFamily="18" charset="0"/>
              </a:rPr>
              <a:t> одним.</a:t>
            </a:r>
          </a:p>
          <a:p>
            <a:r>
              <a:rPr lang="ru-RU" altLang="uk-UA" sz="1400" b="1" i="1" dirty="0" smtClean="0">
                <a:solidFill>
                  <a:srgbClr val="FFFF00"/>
                </a:solidFill>
                <a:latin typeface="Verdana" pitchFamily="34" charset="0"/>
              </a:rPr>
              <a:t>  </a:t>
            </a:r>
            <a:r>
              <a:rPr lang="ru-RU" altLang="uk-UA" sz="1400" b="1" i="1" dirty="0" err="1" smtClean="0">
                <a:solidFill>
                  <a:srgbClr val="0070C0"/>
                </a:solidFill>
                <a:latin typeface="Verdana" pitchFamily="34" charset="0"/>
              </a:rPr>
              <a:t>Наступні</a:t>
            </a:r>
            <a:r>
              <a:rPr lang="ru-RU" altLang="uk-UA" sz="1400" b="1" i="1" dirty="0" smtClean="0">
                <a:solidFill>
                  <a:srgbClr val="0070C0"/>
                </a:solidFill>
                <a:latin typeface="Verdana" pitchFamily="34" charset="0"/>
              </a:rPr>
              <a:t> три </a:t>
            </a:r>
            <a:r>
              <a:rPr lang="ru-RU" altLang="uk-UA" sz="1400" b="1" i="1" dirty="0" err="1" smtClean="0">
                <a:solidFill>
                  <a:srgbClr val="0070C0"/>
                </a:solidFill>
                <a:latin typeface="Verdana" pitchFamily="34" charset="0"/>
              </a:rPr>
              <a:t>дні</a:t>
            </a:r>
            <a:r>
              <a:rPr lang="ru-RU" altLang="uk-UA" sz="1400" b="1" i="1" dirty="0" smtClean="0">
                <a:solidFill>
                  <a:srgbClr val="0070C0"/>
                </a:solidFill>
                <a:latin typeface="Verdana" pitchFamily="34" charset="0"/>
              </a:rPr>
              <a:t>:</a:t>
            </a:r>
          </a:p>
          <a:p>
            <a:r>
              <a:rPr lang="ru-RU" altLang="uk-UA" sz="1400" b="1" i="1" dirty="0" smtClean="0">
                <a:latin typeface="Verdana" pitchFamily="34" charset="0"/>
              </a:rPr>
              <a:t>     </a:t>
            </a:r>
            <a:r>
              <a:rPr lang="ru-RU" altLang="uk-UA" b="1" i="1" dirty="0" smtClean="0">
                <a:latin typeface="Verdana" pitchFamily="34" charset="0"/>
              </a:rPr>
              <a:t> 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змагання</a:t>
            </a:r>
            <a:r>
              <a:rPr lang="ru-RU" alt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атлетів</a:t>
            </a:r>
            <a:r>
              <a:rPr lang="ru-RU" altLang="uk-UA" sz="1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uk-UA" sz="1400" b="1" i="1" dirty="0" smtClean="0">
                <a:solidFill>
                  <a:srgbClr val="FFFF00"/>
                </a:solidFill>
                <a:latin typeface="Verdana" pitchFamily="34" charset="0"/>
              </a:rPr>
              <a:t>  </a:t>
            </a:r>
            <a:r>
              <a:rPr lang="ru-RU" altLang="uk-UA" sz="1400" b="1" i="1" dirty="0" err="1" smtClean="0">
                <a:solidFill>
                  <a:srgbClr val="0070C0"/>
                </a:solidFill>
                <a:latin typeface="Verdana" pitchFamily="34" charset="0"/>
              </a:rPr>
              <a:t>П'ятий</a:t>
            </a:r>
            <a:r>
              <a:rPr lang="ru-RU" altLang="uk-UA" sz="1400" b="1" i="1" dirty="0" smtClean="0">
                <a:solidFill>
                  <a:srgbClr val="0070C0"/>
                </a:solidFill>
                <a:latin typeface="Verdana" pitchFamily="34" charset="0"/>
              </a:rPr>
              <a:t> день:</a:t>
            </a:r>
          </a:p>
          <a:p>
            <a:r>
              <a:rPr lang="ru-RU" altLang="uk-UA" sz="1400" b="1" i="1" dirty="0" smtClean="0">
                <a:latin typeface="Verdana" pitchFamily="34" charset="0"/>
              </a:rPr>
              <a:t>     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нагородження</a:t>
            </a:r>
            <a:r>
              <a:rPr lang="ru-RU" alt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переможців</a:t>
            </a:r>
            <a:r>
              <a:rPr lang="ru-RU" altLang="uk-UA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uk-UA" b="1" i="1" dirty="0" err="1" smtClean="0">
                <a:latin typeface="Times New Roman" pitchFamily="18" charset="0"/>
                <a:cs typeface="Times New Roman" pitchFamily="18" charset="0"/>
              </a:rPr>
              <a:t>олімпіоніків</a:t>
            </a:r>
            <a:r>
              <a:rPr lang="ru-RU" altLang="uk-UA" b="1" i="1" dirty="0" smtClean="0">
                <a:latin typeface="Times New Roman" pitchFamily="18" charset="0"/>
                <a:cs typeface="Times New Roman" pitchFamily="18" charset="0"/>
              </a:rPr>
              <a:t>) перед храмом Зевса</a:t>
            </a:r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14290"/>
            <a:ext cx="692948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</a:t>
            </a:r>
            <a:r>
              <a:rPr lang="uk-UA" sz="3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'</a:t>
            </a:r>
            <a:r>
              <a:rPr lang="ru-RU" sz="3200" b="1" i="1" dirty="0" smtClean="0">
                <a:solidFill>
                  <a:srgbClr val="FF0000"/>
                </a:solidFill>
              </a:rPr>
              <a:t>ять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незабутніх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днів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4286256"/>
            <a:ext cx="50006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   У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стародавній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Греції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ігри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проводилися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just"/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293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рази 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з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776 р.до н.е по 394 р.н.е.</a:t>
            </a:r>
          </a:p>
          <a:p>
            <a:pPr algn="just"/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Олімпійські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ігри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були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скасовані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римським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імператором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Феодосієм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I 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в 394 р.н.е.,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який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прийняв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закони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по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боротьбі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з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язичництвом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Споруди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та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храми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Олімпії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були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2060"/>
                </a:solidFill>
                <a:latin typeface="Times New Roman" pitchFamily="18" charset="0"/>
              </a:rPr>
              <a:t>зруйновані</a:t>
            </a:r>
            <a:r>
              <a:rPr lang="ru-RU" altLang="uk-UA" b="1" i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7" name="Рисунок 6" descr="976960_1585576332.jpg"/>
          <p:cNvPicPr>
            <a:picLocks noChangeAspect="1"/>
          </p:cNvPicPr>
          <p:nvPr/>
        </p:nvPicPr>
        <p:blipFill>
          <a:blip r:embed="rId3" cstate="print"/>
          <a:srcRect r="14285"/>
          <a:stretch>
            <a:fillRect/>
          </a:stretch>
        </p:blipFill>
        <p:spPr>
          <a:xfrm>
            <a:off x="214282" y="3929066"/>
            <a:ext cx="3714776" cy="2606520"/>
          </a:xfrm>
          <a:prstGeom prst="rect">
            <a:avLst/>
          </a:prstGeom>
        </p:spPr>
      </p:pic>
      <p:pic>
        <p:nvPicPr>
          <p:cNvPr id="10" name="Рисунок 9" descr="200px-Greekolympic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928670"/>
            <a:ext cx="3214710" cy="332722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0"/>
            <a:ext cx="479881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</a:t>
            </a:r>
            <a:r>
              <a:rPr lang="uk-UA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'</a:t>
            </a:r>
            <a:r>
              <a:rPr lang="ru-RU" sz="3600" b="1" i="1" dirty="0" smtClean="0">
                <a:solidFill>
                  <a:srgbClr val="FF0000"/>
                </a:solidFill>
              </a:rPr>
              <a:t>ять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незабутніх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днів</a:t>
            </a:r>
            <a:endParaRPr lang="uk-UA" sz="36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Змагання проводились  з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бігу</a:t>
            </a:r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звичайний, подвійний,біг на довгі дистанції),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стрибки в довжину, метання диску, метання спису </a:t>
            </a:r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боротьби </a:t>
            </a:r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звичайна, кулачний бій, </a:t>
            </a:r>
            <a:r>
              <a:rPr lang="uk-UA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Панкратіон</a:t>
            </a:r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Назва давньогрецьких ігор. Які види спорту входили в олімпійську програму стародавньої  Греції. Сучасний спорт в Греці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3065540" cy="2076656"/>
          </a:xfrm>
          <a:prstGeom prst="rect">
            <a:avLst/>
          </a:prstGeom>
          <a:noFill/>
        </p:spPr>
      </p:pic>
      <p:pic>
        <p:nvPicPr>
          <p:cNvPr id="6" name="Рисунок 5" descr="0022-019-Metanie-kop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4940" y="1928802"/>
            <a:ext cx="1826792" cy="1785950"/>
          </a:xfrm>
          <a:prstGeom prst="rect">
            <a:avLst/>
          </a:prstGeom>
        </p:spPr>
      </p:pic>
      <p:pic>
        <p:nvPicPr>
          <p:cNvPr id="7" name="Рисунок 6" descr="754707_16431527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000240"/>
            <a:ext cx="3046087" cy="1714512"/>
          </a:xfrm>
          <a:prstGeom prst="rect">
            <a:avLst/>
          </a:prstGeom>
        </p:spPr>
      </p:pic>
      <p:pic>
        <p:nvPicPr>
          <p:cNvPr id="8" name="Рисунок 7" descr="Olimpiyskie-igryi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857628"/>
            <a:ext cx="1928826" cy="2776342"/>
          </a:xfrm>
          <a:prstGeom prst="rect">
            <a:avLst/>
          </a:prstGeom>
        </p:spPr>
      </p:pic>
      <p:pic>
        <p:nvPicPr>
          <p:cNvPr id="9" name="Рисунок 8" descr="завантаження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214818"/>
            <a:ext cx="2928958" cy="2345500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429132"/>
            <a:ext cx="3291863" cy="200026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771530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altLang="uk-UA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alt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uk-UA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Олімпійського</a:t>
            </a:r>
            <a:r>
              <a:rPr lang="ru-RU" alt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uk-UA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285860"/>
            <a:ext cx="53578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Французький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історик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літератор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, педагог.</a:t>
            </a:r>
          </a:p>
          <a:p>
            <a:pPr>
              <a:lnSpc>
                <a:spcPct val="150000"/>
              </a:lnSpc>
            </a:pP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Засновник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сучасного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олімпійського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руху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29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років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він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був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беззмінним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президентом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міжнародного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олімпійського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комітету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(МОК).</a:t>
            </a:r>
          </a:p>
          <a:p>
            <a:pPr>
              <a:lnSpc>
                <a:spcPct val="150000"/>
              </a:lnSpc>
            </a:pP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У 1912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р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написав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гімн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«Ода спорту»,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який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складається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з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9 глав.</a:t>
            </a:r>
          </a:p>
          <a:p>
            <a:pPr>
              <a:lnSpc>
                <a:spcPct val="150000"/>
              </a:lnSpc>
            </a:pP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   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Перші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сучасні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Олімпійські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ігри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відбулися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за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його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ініціативою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в 1896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році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в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Афінах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 У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змаганнях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брало участь 285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спортсменів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-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тільки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чоловіків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з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тринадцяти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i="1" dirty="0" err="1" smtClean="0">
                <a:solidFill>
                  <a:srgbClr val="002060"/>
                </a:solidFill>
                <a:cs typeface="Times New Roman" pitchFamily="18" charset="0"/>
              </a:rPr>
              <a:t>країн</a:t>
            </a:r>
            <a:r>
              <a:rPr lang="ru-RU" altLang="uk-UA" sz="2000" i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altLang="uk-UA" sz="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 descr="Пьер де Кубертен (1863 - 1937)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7158" y="1071546"/>
            <a:ext cx="3140075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14282" y="5500702"/>
            <a:ext cx="360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sz="1800" b="1" dirty="0" err="1">
                <a:solidFill>
                  <a:srgbClr val="002060"/>
                </a:solidFill>
              </a:rPr>
              <a:t>П'єр</a:t>
            </a:r>
            <a:r>
              <a:rPr lang="ru-RU" altLang="uk-UA" sz="1800" b="1" dirty="0">
                <a:solidFill>
                  <a:srgbClr val="002060"/>
                </a:solidFill>
              </a:rPr>
              <a:t> де Кубертен</a:t>
            </a:r>
          </a:p>
          <a:p>
            <a:pPr algn="ctr"/>
            <a:r>
              <a:rPr lang="ru-RU" altLang="uk-UA" sz="1800" b="1" dirty="0">
                <a:solidFill>
                  <a:srgbClr val="002060"/>
                </a:solidFill>
              </a:rPr>
              <a:t>01. 01.1863 - 02.09.1937</a:t>
            </a:r>
            <a:endParaRPr lang="uk-UA" altLang="uk-UA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57166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altLang="uk-UA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Олімпійський</a:t>
            </a:r>
            <a:r>
              <a:rPr lang="ru-RU" alt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девіз</a:t>
            </a:r>
            <a:r>
              <a:rPr lang="ru-RU" alt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uk-UA" sz="5400" b="1" i="1" dirty="0" smtClean="0">
                <a:solidFill>
                  <a:srgbClr val="002060"/>
                </a:solidFill>
              </a:rPr>
              <a:t>«</a:t>
            </a:r>
            <a:r>
              <a:rPr lang="ru-RU" altLang="uk-UA" sz="5400" b="1" i="1" dirty="0" smtClean="0">
                <a:solidFill>
                  <a:srgbClr val="00FF00"/>
                </a:solidFill>
              </a:rPr>
              <a:t> </a:t>
            </a:r>
            <a:r>
              <a:rPr lang="en-US" altLang="uk-UA" sz="5400" b="1" i="1" dirty="0" err="1" smtClean="0">
                <a:solidFill>
                  <a:srgbClr val="0070C0"/>
                </a:solidFill>
              </a:rPr>
              <a:t>Citius</a:t>
            </a:r>
            <a:r>
              <a:rPr lang="ru-RU" altLang="uk-UA" sz="5400" b="1" i="1" dirty="0" smtClean="0">
                <a:solidFill>
                  <a:srgbClr val="002060"/>
                </a:solidFill>
              </a:rPr>
              <a:t>,</a:t>
            </a:r>
            <a:r>
              <a:rPr lang="ru-RU" altLang="uk-UA" sz="5400" b="1" i="1" dirty="0" smtClean="0">
                <a:solidFill>
                  <a:srgbClr val="00FF00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uk-UA" altLang="uk-UA" sz="5400" b="1" i="1" dirty="0" smtClean="0">
                <a:solidFill>
                  <a:srgbClr val="00FF00"/>
                </a:solidFill>
              </a:rPr>
              <a:t>          </a:t>
            </a:r>
            <a:r>
              <a:rPr lang="en-US" altLang="uk-UA" sz="5400" b="1" i="1" dirty="0" err="1" smtClean="0">
                <a:solidFill>
                  <a:srgbClr val="FFFF00"/>
                </a:solidFill>
              </a:rPr>
              <a:t>altius</a:t>
            </a:r>
            <a:r>
              <a:rPr lang="ru-RU" altLang="uk-UA" sz="5400" b="1" i="1" dirty="0" smtClean="0">
                <a:solidFill>
                  <a:srgbClr val="002060"/>
                </a:solidFill>
              </a:rPr>
              <a:t>,</a:t>
            </a:r>
            <a:r>
              <a:rPr lang="ru-RU" altLang="uk-UA" sz="5400" b="1" i="1" dirty="0" smtClean="0">
                <a:solidFill>
                  <a:srgbClr val="00FF00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uk-UA" altLang="uk-UA" sz="5400" b="1" i="1" dirty="0" smtClean="0">
                <a:solidFill>
                  <a:srgbClr val="00FF00"/>
                </a:solidFill>
              </a:rPr>
              <a:t>                    </a:t>
            </a:r>
            <a:r>
              <a:rPr lang="en-US" altLang="uk-UA" sz="5400" b="1" i="1" dirty="0" err="1" smtClean="0">
                <a:solidFill>
                  <a:srgbClr val="FF0000"/>
                </a:solidFill>
              </a:rPr>
              <a:t>fortius</a:t>
            </a:r>
            <a:r>
              <a:rPr lang="ru-RU" altLang="uk-UA" sz="5400" b="1" i="1" dirty="0" smtClean="0">
                <a:solidFill>
                  <a:srgbClr val="002060"/>
                </a:solidFill>
              </a:rPr>
              <a:t>»</a:t>
            </a:r>
            <a:r>
              <a:rPr lang="ru-RU" altLang="uk-UA" sz="5400" b="1" i="1" dirty="0" smtClean="0">
                <a:solidFill>
                  <a:srgbClr val="FF33CC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2000" i="1" dirty="0" smtClean="0">
                <a:solidFill>
                  <a:srgbClr val="002060"/>
                </a:solidFill>
                <a:latin typeface="Times New Roman" pitchFamily="18" charset="0"/>
              </a:rPr>
              <a:t>З </a:t>
            </a:r>
            <a:r>
              <a:rPr lang="ru-RU" altLang="uk-UA" sz="2000" i="1" dirty="0" err="1" smtClean="0">
                <a:solidFill>
                  <a:srgbClr val="002060"/>
                </a:solidFill>
                <a:latin typeface="Times New Roman" pitchFamily="18" charset="0"/>
              </a:rPr>
              <a:t>латинської</a:t>
            </a:r>
            <a:endParaRPr lang="ru-RU" altLang="uk-UA" sz="2000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uk-UA" sz="4400" b="1" i="1" dirty="0" smtClean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altLang="uk-UA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Швидше</a:t>
            </a:r>
            <a:r>
              <a:rPr lang="ru-RU" altLang="uk-UA" sz="4400" b="1" i="1" dirty="0" smtClean="0">
                <a:solidFill>
                  <a:srgbClr val="002060"/>
                </a:solidFill>
                <a:latin typeface="Times New Roman" pitchFamily="18" charset="0"/>
              </a:rPr>
              <a:t>,</a:t>
            </a:r>
            <a:r>
              <a:rPr lang="ru-RU" altLang="uk-UA" sz="4400" b="1" i="1" dirty="0" smtClean="0">
                <a:solidFill>
                  <a:srgbClr val="00FF00"/>
                </a:solidFill>
                <a:latin typeface="Times New Roman" pitchFamily="18" charset="0"/>
              </a:rPr>
              <a:t>  </a:t>
            </a:r>
            <a:r>
              <a:rPr lang="ru-RU" altLang="uk-UA" sz="4400" b="1" i="1" dirty="0" err="1" smtClean="0">
                <a:solidFill>
                  <a:srgbClr val="00B0F0"/>
                </a:solidFill>
                <a:latin typeface="Times New Roman" pitchFamily="18" charset="0"/>
              </a:rPr>
              <a:t>вище</a:t>
            </a:r>
            <a:r>
              <a:rPr lang="ru-RU" altLang="uk-UA" sz="4400" b="1" i="1" dirty="0" smtClean="0">
                <a:solidFill>
                  <a:srgbClr val="002060"/>
                </a:solidFill>
                <a:latin typeface="Times New Roman" pitchFamily="18" charset="0"/>
              </a:rPr>
              <a:t>,</a:t>
            </a:r>
            <a:r>
              <a:rPr lang="ru-RU" altLang="uk-UA" sz="4400" b="1" i="1" dirty="0" smtClean="0">
                <a:solidFill>
                  <a:srgbClr val="00FF00"/>
                </a:solidFill>
                <a:latin typeface="Times New Roman" pitchFamily="18" charset="0"/>
              </a:rPr>
              <a:t>   </a:t>
            </a:r>
            <a:r>
              <a:rPr lang="ru-RU" altLang="uk-UA" sz="4400" b="1" i="1" dirty="0" err="1" smtClean="0">
                <a:solidFill>
                  <a:srgbClr val="00B050"/>
                </a:solidFill>
                <a:latin typeface="Times New Roman" pitchFamily="18" charset="0"/>
              </a:rPr>
              <a:t>сильніше</a:t>
            </a:r>
            <a:r>
              <a:rPr lang="ru-RU" altLang="uk-UA" sz="4400" b="1" i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4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ru-RU" altLang="uk-UA" sz="2000" i="1" dirty="0" smtClean="0">
              <a:latin typeface="Times New Roman" pitchFamily="18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altLang="uk-UA" sz="2000" i="1" dirty="0" smtClean="0">
                <a:latin typeface="Times New Roman" pitchFamily="18" charset="0"/>
              </a:rPr>
              <a:t>     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Автором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девізу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був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священик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Дідон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директор одного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з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коледжів</a:t>
            </a:r>
            <a:r>
              <a:rPr lang="ru-RU" alt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ru-RU" altLang="uk-UA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Франції</a:t>
            </a:r>
            <a:endParaRPr lang="ru-RU" altLang="uk-UA" sz="2000" b="1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09840416_1922628374.jpg"/>
          <p:cNvPicPr>
            <a:picLocks noChangeAspect="1"/>
          </p:cNvPicPr>
          <p:nvPr/>
        </p:nvPicPr>
        <p:blipFill>
          <a:blip r:embed="rId3" cstate="print"/>
          <a:srcRect l="1" r="4545" b="5857"/>
          <a:stretch>
            <a:fillRect/>
          </a:stretch>
        </p:blipFill>
        <p:spPr>
          <a:xfrm>
            <a:off x="2643174" y="2428868"/>
            <a:ext cx="6286544" cy="3367791"/>
          </a:xfrm>
          <a:prstGeom prst="rect">
            <a:avLst/>
          </a:prstGeom>
        </p:spPr>
      </p:pic>
      <p:pic>
        <p:nvPicPr>
          <p:cNvPr id="10" name="Рисунок 9" descr="карта-мира-континентов-73323703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428868"/>
            <a:ext cx="6396395" cy="32861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43174" y="214290"/>
            <a:ext cx="484254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Олімпійська символіка</a:t>
            </a:r>
            <a:endParaRPr lang="uk-UA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785794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Олімпійська</a:t>
            </a:r>
            <a:r>
              <a:rPr lang="ru-RU" altLang="uk-UA" sz="2800" b="1" i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altLang="uk-UA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емблема</a:t>
            </a:r>
            <a:endParaRPr lang="ru-RU" altLang="uk-UA" sz="2800" b="1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214422"/>
            <a:ext cx="5429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Переплетені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кільця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символізують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об'єднані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п'ять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контенентів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в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Олімпійський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uk-UA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рух</a:t>
            </a:r>
            <a:r>
              <a:rPr lang="ru-RU" altLang="uk-UA" sz="2400" b="1" i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uk-UA" sz="2400" dirty="0">
              <a:solidFill>
                <a:srgbClr val="002060"/>
              </a:solidFill>
            </a:endParaRPr>
          </a:p>
        </p:txBody>
      </p:sp>
      <p:graphicFrame>
        <p:nvGraphicFramePr>
          <p:cNvPr id="6" name="Group 69"/>
          <p:cNvGraphicFramePr>
            <a:graphicFrameLocks/>
          </p:cNvGraphicFramePr>
          <p:nvPr/>
        </p:nvGraphicFramePr>
        <p:xfrm>
          <a:off x="214282" y="3786190"/>
          <a:ext cx="3143272" cy="2500330"/>
        </p:xfrm>
        <a:graphic>
          <a:graphicData uri="http://schemas.openxmlformats.org/drawingml/2006/table">
            <a:tbl>
              <a:tblPr/>
              <a:tblGrid>
                <a:gridCol w="1571636"/>
                <a:gridCol w="1571636"/>
              </a:tblGrid>
              <a:tr h="64196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Кольори</a:t>
                      </a:r>
                      <a:r>
                        <a:rPr kumimoji="0" lang="ru-RU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Олімпійських</a:t>
                      </a:r>
                      <a:r>
                        <a:rPr kumimoji="0" lang="ru-RU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кілець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30" marB="4573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1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Синій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30" marB="4573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Європа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30" marB="4573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71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Чорний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30" marB="4573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Африка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30" marB="4573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71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Червоний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30" marB="4573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Америка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30" marB="4573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71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Жовтий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30" marB="4573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Азія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30" marB="4573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71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Зелений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30" marB="4573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Австралія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30" marB="4573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2101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090"/>
          <a:stretch>
            <a:fillRect/>
          </a:stretch>
        </p:blipFill>
        <p:spPr>
          <a:xfrm>
            <a:off x="214282" y="1142984"/>
            <a:ext cx="3522662" cy="200026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455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Користувач Windows</cp:lastModifiedBy>
  <cp:revision>47</cp:revision>
  <dcterms:created xsi:type="dcterms:W3CDTF">2022-09-06T19:30:58Z</dcterms:created>
  <dcterms:modified xsi:type="dcterms:W3CDTF">2024-09-19T12:56:25Z</dcterms:modified>
</cp:coreProperties>
</file>