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62" r:id="rId2"/>
  </p:sldMasterIdLst>
  <p:notesMasterIdLst>
    <p:notesMasterId r:id="rId18"/>
  </p:notesMasterIdLst>
  <p:handoutMasterIdLst>
    <p:handoutMasterId r:id="rId19"/>
  </p:handoutMasterIdLst>
  <p:sldIdLst>
    <p:sldId id="268" r:id="rId3"/>
    <p:sldId id="276" r:id="rId4"/>
    <p:sldId id="277" r:id="rId5"/>
    <p:sldId id="259" r:id="rId6"/>
    <p:sldId id="275" r:id="rId7"/>
    <p:sldId id="258" r:id="rId8"/>
    <p:sldId id="260" r:id="rId9"/>
    <p:sldId id="273" r:id="rId10"/>
    <p:sldId id="270" r:id="rId11"/>
    <p:sldId id="279" r:id="rId12"/>
    <p:sldId id="278" r:id="rId13"/>
    <p:sldId id="272" r:id="rId14"/>
    <p:sldId id="269" r:id="rId15"/>
    <p:sldId id="274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20" y="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ru-RU" smtClean="0"/>
              <a:pPr/>
              <a:t>19.02.2022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ru-RU" smtClean="0"/>
              <a:pPr/>
              <a:t>19.02.2022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0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19.02.2022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05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19.02.2022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900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19.02.2022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401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19.02.2022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59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19.02.2022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240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19.02.2022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40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19.02.2022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16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19.02.2022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0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19.02.2022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1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10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19.02.2022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6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19.02.2022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44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19.02.2022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52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19.02.2022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28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19.02.2022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9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0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7CC0096-1860-4642-9CD2-0079EA5E7CD1}" type="datetimeFigureOut">
              <a:rPr lang="ru-RU" smtClean="0"/>
              <a:pPr/>
              <a:t>19.02.2022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1199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5144" y="1496292"/>
            <a:ext cx="6703620" cy="3325090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b="0" i="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latin typeface="Cambria"/>
              </a:rPr>
              <a:t>Дві</a:t>
            </a:r>
            <a:r>
              <a:rPr lang="ru-RU" b="0" i="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latin typeface="Cambria"/>
              </a:rPr>
              <a:t> </a:t>
            </a:r>
            <a:r>
              <a:rPr lang="ru-RU" b="0" i="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latin typeface="Cambria"/>
              </a:rPr>
              <a:t>заповіді</a:t>
            </a:r>
            <a:r>
              <a:rPr lang="ru-RU" b="0" i="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latin typeface="Cambria"/>
              </a:rPr>
              <a:t> </a:t>
            </a:r>
            <a:r>
              <a:rPr lang="ru-RU" b="0" i="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latin typeface="Cambria"/>
              </a:rPr>
              <a:t>Любові</a:t>
            </a:r>
            <a:endParaRPr lang="ru-RU" b="0" i="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algn="ctr">
                  <a:prstClr val="black">
                    <a:alpha val="40000"/>
                  </a:prstClr>
                </a:outerShdw>
              </a:effectLst>
              <a:latin typeface="Cambria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16436" y="5715000"/>
            <a:ext cx="5112327" cy="841664"/>
          </a:xfrm>
        </p:spPr>
        <p:txBody>
          <a:bodyPr/>
          <a:lstStyle/>
          <a:p>
            <a:r>
              <a:rPr lang="uk-UA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8 клас </a:t>
            </a:r>
            <a:endParaRPr lang="uk-UA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 descr="ArticleImages_41772_propov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456" y="522793"/>
            <a:ext cx="4061820" cy="580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r="25214" b="27882"/>
          <a:stretch/>
        </p:blipFill>
        <p:spPr>
          <a:xfrm>
            <a:off x="204342" y="807523"/>
            <a:ext cx="3975772" cy="4702628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405745" y="237507"/>
            <a:ext cx="6206238" cy="1140032"/>
          </a:xfrm>
        </p:spPr>
        <p:txBody>
          <a:bodyPr>
            <a:normAutofit/>
          </a:bodyPr>
          <a:lstStyle/>
          <a:p>
            <a:r>
              <a:rPr lang="uk-UA" dirty="0" smtClean="0"/>
              <a:t>Вставте пропущене слово</a:t>
            </a:r>
            <a:endParaRPr lang="uk-UA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290351" y="1816925"/>
            <a:ext cx="7418719" cy="3942607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мовчиш – мовчи з ...</a:t>
            </a:r>
          </a:p>
          <a:p>
            <a:r>
              <a:rPr lang="uk-UA" sz="280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говориш </a:t>
            </a:r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говори з….</a:t>
            </a:r>
          </a:p>
          <a:p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виправляєш – виправляй з….</a:t>
            </a:r>
          </a:p>
          <a:p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вибачаєш – вибачай з….</a:t>
            </a:r>
          </a:p>
          <a:p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 завжди в глибині серця корінь….</a:t>
            </a:r>
          </a:p>
          <a:p>
            <a:r>
              <a:rPr lang="uk-UA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з того кореня виростуть тільки добрі справи .</a:t>
            </a: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97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9" b="11020"/>
          <a:stretch/>
        </p:blipFill>
        <p:spPr>
          <a:xfrm>
            <a:off x="1840675" y="584094"/>
            <a:ext cx="7931831" cy="6006711"/>
          </a:xfrm>
        </p:spPr>
      </p:pic>
    </p:spTree>
    <p:extLst>
      <p:ext uri="{BB962C8B-B14F-4D97-AF65-F5344CB8AC3E}">
        <p14:creationId xmlns:p14="http://schemas.microsoft.com/office/powerpoint/2010/main" val="166918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_angels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337038" y="605642"/>
            <a:ext cx="5734001" cy="51268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8" t="12596" r="-862" b="-23652"/>
          <a:stretch/>
        </p:blipFill>
        <p:spPr>
          <a:xfrm>
            <a:off x="5253747" y="1531916"/>
            <a:ext cx="6558243" cy="54448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Neb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322063">
            <a:off x="582798" y="593764"/>
            <a:ext cx="3649768" cy="536764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405" y="754081"/>
            <a:ext cx="6729350" cy="5047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ovesNTheBlueSky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6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0288" y="498765"/>
            <a:ext cx="105212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ahnschrift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Найважливіше в житті </a:t>
            </a:r>
            <a:r>
              <a:rPr lang="uk-UA" sz="7200" dirty="0" smtClean="0">
                <a:solidFill>
                  <a:schemeClr val="bg2"/>
                </a:solidFill>
                <a:latin typeface="Bahnschrift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– це</a:t>
            </a:r>
            <a:r>
              <a:rPr lang="uk-UA" sz="7200" dirty="0" smtClean="0">
                <a:solidFill>
                  <a:srgbClr val="C00000"/>
                </a:solidFill>
                <a:latin typeface="Bahnschrift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uk-UA" sz="7200" b="1" i="1" dirty="0" smtClean="0">
                <a:solidFill>
                  <a:srgbClr val="C00000"/>
                </a:solidFill>
                <a:latin typeface="Bahnschrift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любов! </a:t>
            </a:r>
          </a:p>
          <a:p>
            <a:r>
              <a:rPr lang="uk-UA" sz="7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ahnschrift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Найкращий спосіб розпорядитися життям </a:t>
            </a:r>
            <a:r>
              <a:rPr lang="uk-UA" sz="7200" dirty="0" smtClean="0">
                <a:solidFill>
                  <a:schemeClr val="bg2"/>
                </a:solidFill>
                <a:latin typeface="Bahnschrift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–</a:t>
            </a:r>
            <a:r>
              <a:rPr lang="uk-UA" sz="7200" dirty="0" smtClean="0">
                <a:solidFill>
                  <a:srgbClr val="C00000"/>
                </a:solidFill>
                <a:latin typeface="Bahnschrift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uk-UA" sz="7200" dirty="0" smtClean="0">
                <a:solidFill>
                  <a:schemeClr val="bg2"/>
                </a:solidFill>
                <a:latin typeface="Bahnschrift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це</a:t>
            </a:r>
            <a:r>
              <a:rPr lang="uk-UA" sz="7200" dirty="0" smtClean="0">
                <a:solidFill>
                  <a:srgbClr val="C00000"/>
                </a:solidFill>
                <a:latin typeface="Bahnschrift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uk-UA" sz="7200" i="1" dirty="0" smtClean="0">
                <a:solidFill>
                  <a:srgbClr val="C00000"/>
                </a:solidFill>
                <a:latin typeface="Bahnschrift" panose="020B0502040204020203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любити.</a:t>
            </a:r>
            <a:endParaRPr lang="ru-RU" sz="7200" i="1" dirty="0">
              <a:solidFill>
                <a:srgbClr val="C00000"/>
              </a:solidFill>
              <a:latin typeface="Bahnschrift" panose="020B0502040204020203" pitchFamily="34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828" y="1769423"/>
            <a:ext cx="9418333" cy="3837071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uk-UA" sz="11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Дякую за увагу!</a:t>
            </a:r>
            <a:endParaRPr lang="ru-RU" sz="11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-1547" r="1106" b="10638"/>
          <a:stretch/>
        </p:blipFill>
        <p:spPr>
          <a:xfrm>
            <a:off x="1104407" y="308846"/>
            <a:ext cx="9337705" cy="6103829"/>
          </a:xfrm>
        </p:spPr>
      </p:pic>
    </p:spTree>
    <p:extLst>
      <p:ext uri="{BB962C8B-B14F-4D97-AF65-F5344CB8AC3E}">
        <p14:creationId xmlns:p14="http://schemas.microsoft.com/office/powerpoint/2010/main" val="70272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" b="9957"/>
          <a:stretch/>
        </p:blipFill>
        <p:spPr>
          <a:xfrm>
            <a:off x="1151907" y="152353"/>
            <a:ext cx="9494084" cy="6390952"/>
          </a:xfrm>
        </p:spPr>
      </p:pic>
    </p:spTree>
    <p:extLst>
      <p:ext uri="{BB962C8B-B14F-4D97-AF65-F5344CB8AC3E}">
        <p14:creationId xmlns:p14="http://schemas.microsoft.com/office/powerpoint/2010/main" val="382864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43132549_bi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5158" y="751752"/>
            <a:ext cx="5139647" cy="4972050"/>
          </a:xfrm>
        </p:spPr>
      </p:pic>
      <p:sp>
        <p:nvSpPr>
          <p:cNvPr id="7" name="TextBox 6"/>
          <p:cNvSpPr txBox="1"/>
          <p:nvPr/>
        </p:nvSpPr>
        <p:spPr>
          <a:xfrm>
            <a:off x="5856270" y="1643865"/>
            <a:ext cx="617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56270" y="3075708"/>
            <a:ext cx="60085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ru-RU" sz="6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вчить</a:t>
            </a: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 </a:t>
            </a:r>
            <a:r>
              <a:rPr lang="uk-UA" sz="6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любові.</a:t>
            </a:r>
          </a:p>
          <a:p>
            <a:r>
              <a:rPr lang="uk-UA" sz="6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 Бог є любов.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4089">
            <a:off x="7029781" y="406156"/>
            <a:ext cx="3436281" cy="279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" t="3933"/>
          <a:stretch/>
        </p:blipFill>
        <p:spPr>
          <a:xfrm>
            <a:off x="534390" y="164510"/>
            <a:ext cx="10949050" cy="6545048"/>
          </a:xfrm>
        </p:spPr>
      </p:pic>
    </p:spTree>
    <p:extLst>
      <p:ext uri="{BB962C8B-B14F-4D97-AF65-F5344CB8AC3E}">
        <p14:creationId xmlns:p14="http://schemas.microsoft.com/office/powerpoint/2010/main" val="239826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0" b="10004"/>
          <a:stretch/>
        </p:blipFill>
        <p:spPr>
          <a:xfrm>
            <a:off x="332510" y="23960"/>
            <a:ext cx="11317184" cy="675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595901"/>
            <a:ext cx="10686836" cy="5581061"/>
          </a:xfrm>
        </p:spPr>
        <p:txBody>
          <a:bodyPr>
            <a:norm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None/>
            </a:pPr>
            <a:r>
              <a:rPr lang="uk-UA" sz="5400" b="1" i="0" dirty="0" smtClean="0">
                <a:solidFill>
                  <a:schemeClr val="tx1">
                    <a:lumMod val="95000"/>
                  </a:schemeClr>
                </a:solidFill>
                <a:latin typeface="Bahnschrift SemiBold" panose="020B0502040204020203" pitchFamily="34" charset="0"/>
              </a:rPr>
              <a:t>Любов довго терпить,любов милосердствує, не заздрить, любов не величається, не надимається, не поводиться нечемно,не шукає тільки свого,не рветься до гніву,не думає лихого…</a:t>
            </a:r>
            <a:r>
              <a:rPr lang="uk-UA" sz="5400" b="1" i="0" dirty="0" smtClean="0">
                <a:solidFill>
                  <a:schemeClr val="tx1">
                    <a:lumMod val="95000"/>
                  </a:schemeClr>
                </a:solidFill>
                <a:latin typeface="Cambria"/>
                <a:ea typeface="+mn-ea"/>
                <a:cs typeface="+mn-cs"/>
              </a:rPr>
              <a:t> </a:t>
            </a:r>
            <a:r>
              <a:rPr lang="uk-UA" sz="2800" i="1" dirty="0" smtClean="0">
                <a:solidFill>
                  <a:schemeClr val="tx1">
                    <a:lumMod val="95000"/>
                  </a:schemeClr>
                </a:solidFill>
                <a:latin typeface="Cambria"/>
                <a:ea typeface="+mn-ea"/>
                <a:cs typeface="+mn-cs"/>
              </a:rPr>
              <a:t>(1Посл.до коринтян13:4-8</a:t>
            </a:r>
            <a:r>
              <a:rPr lang="uk-UA" sz="2800" i="1" dirty="0" smtClean="0">
                <a:solidFill>
                  <a:srgbClr val="15659B"/>
                </a:solidFill>
                <a:latin typeface="Cambria"/>
                <a:ea typeface="+mn-ea"/>
                <a:cs typeface="+mn-cs"/>
              </a:rPr>
              <a:t>)</a:t>
            </a:r>
            <a:endParaRPr lang="ru-RU" sz="2800" i="1" dirty="0">
              <a:solidFill>
                <a:srgbClr val="15659B"/>
              </a:solidFill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8881" y="534256"/>
            <a:ext cx="559941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400" b="1" dirty="0" smtClean="0">
                <a:solidFill>
                  <a:schemeClr val="tx1">
                    <a:lumMod val="95000"/>
                  </a:schemeClr>
                </a:solidFill>
              </a:rPr>
              <a:t>Чи виконуємо ми ці заповіді? Дуже легко </a:t>
            </a:r>
          </a:p>
          <a:p>
            <a:r>
              <a:rPr lang="uk-UA" sz="3400" b="1" dirty="0" smtClean="0">
                <a:solidFill>
                  <a:schemeClr val="tx1">
                    <a:lumMod val="95000"/>
                  </a:schemeClr>
                </a:solidFill>
              </a:rPr>
              <a:t>любити друзів, близьких і тих, на кого ми хочемо справити враження. А як же з рештою?..., а насамперед ворогів, тих, хто вам не подобається.</a:t>
            </a:r>
            <a:endParaRPr lang="ru-RU" sz="34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" name="Рисунок 4" descr="036_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531" y="272639"/>
            <a:ext cx="5610546" cy="62103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Ісус на Хресті-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45" r="1445"/>
          <a:stretch>
            <a:fillRect/>
          </a:stretch>
        </p:blipFill>
        <p:spPr>
          <a:xfrm>
            <a:off x="532343" y="632126"/>
            <a:ext cx="3676220" cy="519300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">
            <a:off x="4666257" y="1199667"/>
            <a:ext cx="7068049" cy="4057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Глу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C473073F-34A4-486A-BBA1-2A70AE921EB6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Глубина</Template>
  <TotalTime>0</TotalTime>
  <Words>147</Words>
  <Application>Microsoft Office PowerPoint</Application>
  <PresentationFormat>Широкоэкранный</PresentationFormat>
  <Paragraphs>17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Bahnschrift</vt:lpstr>
      <vt:lpstr>Bahnschrift SemiBold</vt:lpstr>
      <vt:lpstr>Cambria</vt:lpstr>
      <vt:lpstr>Corbel</vt:lpstr>
      <vt:lpstr>Microsoft Himalaya</vt:lpstr>
      <vt:lpstr>Times New Roman</vt:lpstr>
      <vt:lpstr>Глубина</vt:lpstr>
      <vt:lpstr>Дві заповіді Любові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Вставте пропущене слово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2014-05-21T13:40:47Z</dcterms:created>
  <dcterms:modified xsi:type="dcterms:W3CDTF">2022-02-19T17:44:56Z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