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5" r:id="rId15"/>
    <p:sldId id="276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9F7"/>
    <a:srgbClr val="DEF8FE"/>
    <a:srgbClr val="A1E7FD"/>
    <a:srgbClr val="62D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89586" autoAdjust="0"/>
  </p:normalViewPr>
  <p:slideViewPr>
    <p:cSldViewPr>
      <p:cViewPr varScale="1">
        <p:scale>
          <a:sx n="90" d="100"/>
          <a:sy n="90" d="100"/>
        </p:scale>
        <p:origin x="7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2D74D-2834-4DA8-B13A-FFEA2D20F0B4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3D87F-01EB-4DF8-B440-AE8976787F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33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D87F-01EB-4DF8-B440-AE8976787FC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518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D87F-01EB-4DF8-B440-AE8976787FC4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654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E039D-3245-4DB4-A530-3FB04EA8133B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F93C4-CE84-439F-A8E2-330D22CE70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2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49C83-4120-4D1F-AC4B-1E1AD704B24E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0CE9-28DE-4099-9BD2-7AE91C867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1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21F3C-5D0A-4743-AF56-12C21098EA06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607-DDB5-4CF7-B7DB-1197C0B573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4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E140-6A32-49FC-A9DC-22C9EB4B4CB5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FF458-7B8C-463B-B939-1BC1C09795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4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2FB86-10ED-45F2-9940-529BD3DD2E39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83508-C13A-4449-ADDC-B796464589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8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B41AC-7B23-4F52-ACCC-7D7DE8CCA0CD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2ACB3-82C4-4CAB-8736-4A065C1E99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3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7CE1C-A5A7-40D6-9F45-CDD506F2CCCC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1060B-1D29-4717-9C74-CFB2AE46B0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1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3117C-86D9-4501-8C93-F2A059DEFFD2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7FEA-FAB1-4EF5-97E2-F00538D8C9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1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184E8-A3AE-443B-B805-F6BFD3A65A7E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B39D2-F801-4A5E-9246-9FCAE67873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7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401FB0-5F30-40CA-B2D8-132EEC6FC600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2BCB4-2097-43A3-8F44-D25E0BC860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777F2-461E-4702-897B-28E6F1C2C6A2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C3FC9-3C6C-4031-B309-F4BAD38A9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6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17B7D0-7DE4-4E27-88E1-0CB351DE7754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05295A-2314-4F14-A5BF-18A1930FF2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5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56677" y="2204864"/>
            <a:ext cx="6179619" cy="42484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Тема уроку</a:t>
            </a:r>
          </a:p>
          <a:p>
            <a:pPr algn="ctr"/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Вологість</a:t>
            </a:r>
            <a:r>
              <a:rPr lang="ru-RU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endParaRPr lang="uk-UA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335">
            <a:off x="5811402" y="596871"/>
            <a:ext cx="3347863" cy="205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1536">
            <a:off x="196815" y="436974"/>
            <a:ext cx="292889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5978"/>
            <a:ext cx="2722199" cy="166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95536" y="0"/>
            <a:ext cx="8640960" cy="134076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Відносна вологість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атмосферного повітря має значний спектр впливу на життєдіяльність тварин та рослин; на зберігання зерна та овочів; зміну погоди та інше</a:t>
            </a:r>
            <a:r>
              <a:rPr lang="uk-UA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93356"/>
            <a:ext cx="3168351" cy="2882629"/>
          </a:xfrm>
          <a:prstGeom prst="rect">
            <a:avLst/>
          </a:prstGeom>
        </p:spPr>
      </p:pic>
      <p:sp>
        <p:nvSpPr>
          <p:cNvPr id="11" name="7-конечная звезда 10"/>
          <p:cNvSpPr/>
          <p:nvPr/>
        </p:nvSpPr>
        <p:spPr>
          <a:xfrm>
            <a:off x="5148064" y="1196752"/>
            <a:ext cx="3888431" cy="2596604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 сприятливою для людини є відносна вологість повітря 40–60 %.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959950"/>
              </p:ext>
            </p:extLst>
          </p:nvPr>
        </p:nvGraphicFramePr>
        <p:xfrm>
          <a:off x="107504" y="1342979"/>
          <a:ext cx="4176464" cy="5532120"/>
        </p:xfrm>
        <a:graphic>
          <a:graphicData uri="http://schemas.openxmlformats.org/drawingml/2006/table">
            <a:tbl>
              <a:tblPr/>
              <a:tblGrid>
                <a:gridCol w="1541531"/>
                <a:gridCol w="2634933"/>
              </a:tblGrid>
              <a:tr h="13709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/>
                          <a:ea typeface="Times New Roman"/>
                          <a:cs typeface="DejaVu Sans"/>
                        </a:rPr>
                        <a:t>Сиро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/>
                          <a:ea typeface="Calibri"/>
                          <a:cs typeface="Times New Roman"/>
                        </a:rPr>
                        <a:t>70</a:t>
                      </a:r>
                      <a:r>
                        <a:rPr lang="uk-UA" sz="2400" b="1" i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/>
                          <a:ea typeface="Calibri"/>
                          <a:cs typeface="Times New Roman"/>
                        </a:rPr>
                        <a:t> – 100%</a:t>
                      </a:r>
                      <a:endParaRPr lang="uk-UA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/>
                          <a:ea typeface="Times New Roman"/>
                          <a:cs typeface="DejaVu Sans"/>
                        </a:rPr>
                        <a:t>Волога погано виводиться з організму – перегрівання</a:t>
                      </a:r>
                      <a:endParaRPr lang="uk-UA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2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solidFill>
                            <a:srgbClr val="00B050"/>
                          </a:solidFill>
                          <a:effectLst/>
                          <a:latin typeface="Constantia"/>
                          <a:ea typeface="Times New Roman"/>
                          <a:cs typeface="DejaVu Sans"/>
                        </a:rPr>
                        <a:t>Комфортно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solidFill>
                            <a:srgbClr val="00B050"/>
                          </a:solidFill>
                          <a:effectLst/>
                          <a:latin typeface="Constantia"/>
                          <a:ea typeface="Calibri"/>
                          <a:cs typeface="Times New Roman"/>
                        </a:rPr>
                        <a:t>40 – 60%</a:t>
                      </a:r>
                      <a:endParaRPr lang="uk-UA" sz="2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/>
                          <a:ea typeface="Times New Roman"/>
                          <a:cs typeface="DejaVu Sans"/>
                        </a:rPr>
                        <a:t>Організму забезпечена нормальна (комфортна) терморегуляція</a:t>
                      </a:r>
                      <a:endParaRPr lang="uk-UA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0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/>
                          <a:ea typeface="Times New Roman"/>
                          <a:cs typeface="DejaVu Sans"/>
                        </a:rPr>
                        <a:t>Сухо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/>
                          <a:ea typeface="Calibri"/>
                          <a:cs typeface="Times New Roman"/>
                        </a:rPr>
                        <a:t>0 – 30%</a:t>
                      </a:r>
                      <a:endParaRPr lang="uk-UA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/>
                          <a:ea typeface="Times New Roman"/>
                          <a:cs typeface="DejaVu Sans"/>
                        </a:rPr>
                        <a:t>Волога інтенсивно виводиться з організму – швидке висихання слизистих, охолодження</a:t>
                      </a:r>
                      <a:endParaRPr lang="uk-UA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0892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4752528" cy="5184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4048" y="188640"/>
            <a:ext cx="4032448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Відносна вологість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 висока  в екваторіальних широтах (85-90%)  із-за високих температур і великого випаровування  та в полярних районах через низькі температури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060848"/>
            <a:ext cx="4032448" cy="1440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помірних широтах влітку – 60%, взимку – 75-80%</a:t>
            </a:r>
            <a:endParaRPr 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3645024"/>
            <a:ext cx="4032448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Найнижча відносна вологість в тропіках на материках -  30-40% та в пустелях -  50 %  і нижче</a:t>
            </a:r>
            <a:endParaRPr lang="uk-U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116632"/>
            <a:ext cx="835292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Сьогодні популярним є використання спеціальних приладів — зволожувачів повітря, таких як, наприклад </a:t>
            </a:r>
            <a:r>
              <a:rPr lang="uk-UA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гігростат </a:t>
            </a:r>
            <a:endParaRPr lang="uk-UA" sz="20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4536504" cy="5112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31" y="512676"/>
            <a:ext cx="2749069" cy="51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8856984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Гра «Так чи ні»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6408712" cy="55446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В атмосферу водяна пара надходить тільки з опадами. </a:t>
            </a:r>
            <a:endParaRPr lang="uk-UA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Вологість повітря залежить від його  температури. </a:t>
            </a:r>
            <a:endParaRPr lang="uk-UA" sz="14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Якщо повітря містить менше вологи ніж можливо за даної температури, то воно є ненасиченим. </a:t>
            </a:r>
            <a:endParaRPr lang="uk-UA" sz="14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Абсолютна вологість виражається в %. </a:t>
            </a:r>
            <a:endParaRPr lang="uk-UA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Відносна вологість повітря завжди висока в екваторіальних широтах. </a:t>
            </a:r>
            <a:endParaRPr lang="uk-UA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Для вимірювання відносної вологості використовують прилад гігростат. </a:t>
            </a:r>
            <a:endParaRPr lang="uk-UA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Високу температуру краще переносити, якщо вологість понижена. </a:t>
            </a:r>
            <a:endParaRPr lang="uk-UA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Повітря вважається сухим при вологості менше 55 %. </a:t>
            </a:r>
            <a:endParaRPr lang="uk-UA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r>
              <a:rPr lang="uk-UA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9.  Розрізняють абсолютну та відносну вологість повітря.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97" y="1196752"/>
            <a:ext cx="2607703" cy="554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474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90119"/>
            <a:ext cx="6446662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95250"/>
            <a:r>
              <a:rPr lang="uk-UA" sz="3200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dirty="0" smtClean="0">
                <a:solidFill>
                  <a:sysClr val="windowText" lastClr="000000"/>
                </a:solidFill>
              </a:rPr>
              <a:t>Хмари – </a:t>
            </a:r>
            <a:r>
              <a:rPr lang="ru-RU" sz="3200" dirty="0" err="1" smtClean="0">
                <a:solidFill>
                  <a:sysClr val="windowText" lastClr="000000"/>
                </a:solidFill>
              </a:rPr>
              <a:t>скупчення</a:t>
            </a:r>
            <a:r>
              <a:rPr lang="ru-RU" sz="3200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solidFill>
                  <a:sysClr val="windowText" lastClr="000000"/>
                </a:solidFill>
              </a:rPr>
              <a:t>завислих</a:t>
            </a:r>
            <a:endParaRPr lang="ru-RU" sz="3200" dirty="0" smtClean="0">
              <a:solidFill>
                <a:sysClr val="windowText" lastClr="000000"/>
              </a:solidFill>
            </a:endParaRPr>
          </a:p>
          <a:p>
            <a:pPr marL="171450" indent="-76200"/>
            <a:r>
              <a:rPr lang="ru-RU" sz="3200" dirty="0" smtClean="0">
                <a:solidFill>
                  <a:sysClr val="windowText" lastClr="000000"/>
                </a:solidFill>
              </a:rPr>
              <a:t> у </a:t>
            </a:r>
            <a:r>
              <a:rPr lang="ru-RU" sz="3200" dirty="0" err="1" smtClean="0">
                <a:solidFill>
                  <a:sysClr val="windowText" lastClr="000000"/>
                </a:solidFill>
              </a:rPr>
              <a:t>атмосфері</a:t>
            </a:r>
            <a:r>
              <a:rPr lang="ru-RU" sz="3200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solidFill>
                  <a:sysClr val="windowText" lastClr="000000"/>
                </a:solidFill>
              </a:rPr>
              <a:t>дрібних</a:t>
            </a:r>
            <a:r>
              <a:rPr lang="ru-RU" sz="3200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solidFill>
                  <a:sysClr val="windowText" lastClr="000000"/>
                </a:solidFill>
              </a:rPr>
              <a:t>крапель</a:t>
            </a:r>
            <a:endParaRPr lang="ru-RU" sz="3200" dirty="0" smtClean="0">
              <a:solidFill>
                <a:sysClr val="windowText" lastClr="000000"/>
              </a:solidFill>
            </a:endParaRPr>
          </a:p>
          <a:p>
            <a:pPr marL="171450"/>
            <a:r>
              <a:rPr lang="ru-RU" sz="3200" dirty="0" smtClean="0">
                <a:solidFill>
                  <a:sysClr val="windowText" lastClr="000000"/>
                </a:solidFill>
              </a:rPr>
              <a:t> води </a:t>
            </a:r>
            <a:r>
              <a:rPr lang="ru-RU" sz="3200" dirty="0" err="1" smtClean="0">
                <a:solidFill>
                  <a:sysClr val="windowText" lastClr="000000"/>
                </a:solidFill>
              </a:rPr>
              <a:t>або</a:t>
            </a:r>
            <a:r>
              <a:rPr lang="ru-RU" sz="3200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solidFill>
                  <a:sysClr val="windowText" lastClr="000000"/>
                </a:solidFill>
              </a:rPr>
              <a:t>кристалів</a:t>
            </a:r>
            <a:r>
              <a:rPr lang="ru-RU" sz="3200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solidFill>
                  <a:sysClr val="windowText" lastClr="000000"/>
                </a:solidFill>
              </a:rPr>
              <a:t>льоду</a:t>
            </a:r>
            <a:endParaRPr lang="uk-UA" sz="32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175043"/>
            <a:ext cx="3214710" cy="25545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90488"/>
            <a:r>
              <a:rPr lang="ru-RU" sz="3200" dirty="0" err="1" smtClean="0">
                <a:solidFill>
                  <a:srgbClr val="FF0000"/>
                </a:solidFill>
              </a:rPr>
              <a:t>Хмарність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ysClr val="windowText" lastClr="000000"/>
                </a:solidFill>
              </a:rPr>
              <a:t>– </a:t>
            </a:r>
            <a:r>
              <a:rPr lang="ru-RU" sz="3200" dirty="0" err="1" smtClean="0">
                <a:solidFill>
                  <a:sysClr val="windowText" lastClr="000000"/>
                </a:solidFill>
              </a:rPr>
              <a:t>сукупність</a:t>
            </a:r>
            <a:r>
              <a:rPr lang="ru-RU" sz="3200" dirty="0" smtClean="0">
                <a:solidFill>
                  <a:sysClr val="windowText" lastClr="000000"/>
                </a:solidFill>
              </a:rPr>
              <a:t> </a:t>
            </a:r>
          </a:p>
          <a:p>
            <a:pPr marL="171450" indent="90488"/>
            <a:r>
              <a:rPr lang="ru-RU" sz="3200" dirty="0" err="1" smtClean="0">
                <a:solidFill>
                  <a:sysClr val="windowText" lastClr="000000"/>
                </a:solidFill>
              </a:rPr>
              <a:t>покриття</a:t>
            </a:r>
            <a:r>
              <a:rPr lang="ru-RU" sz="3200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solidFill>
                  <a:sysClr val="windowText" lastClr="000000"/>
                </a:solidFill>
              </a:rPr>
              <a:t>небосхилу</a:t>
            </a:r>
            <a:r>
              <a:rPr lang="ru-RU" sz="3200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solidFill>
                  <a:sysClr val="windowText" lastClr="000000"/>
                </a:solidFill>
              </a:rPr>
              <a:t>хмарами</a:t>
            </a:r>
            <a:endParaRPr lang="ru-RU" sz="32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5" name="Picture 8" descr="28 Хмарність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2337446"/>
            <a:ext cx="4578477" cy="376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23280" y="5085184"/>
            <a:ext cx="4307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cs typeface="Arial" pitchFamily="34" charset="0"/>
              </a:rPr>
              <a:t>Хмарність – </a:t>
            </a:r>
            <a:r>
              <a:rPr lang="uk-UA" dirty="0">
                <a:cs typeface="Arial" pitchFamily="34" charset="0"/>
              </a:rPr>
              <a:t>впливає на температуру. </a:t>
            </a:r>
          </a:p>
          <a:p>
            <a:r>
              <a:rPr lang="uk-UA" dirty="0">
                <a:cs typeface="Arial" pitchFamily="34" charset="0"/>
              </a:rPr>
              <a:t/>
            </a:r>
            <a:br>
              <a:rPr lang="uk-UA" dirty="0">
                <a:cs typeface="Arial" pitchFamily="34" charset="0"/>
              </a:rPr>
            </a:br>
            <a:r>
              <a:rPr lang="uk-UA" dirty="0">
                <a:cs typeface="Arial" pitchFamily="34" charset="0"/>
              </a:rPr>
              <a:t>Хмари поглинають і відбивають  велику кількість   сонячних променів, а також затримують тепло, що йде від Землі</a:t>
            </a:r>
          </a:p>
        </p:txBody>
      </p:sp>
    </p:spTree>
    <p:extLst>
      <p:ext uri="{BB962C8B-B14F-4D97-AF65-F5344CB8AC3E}">
        <p14:creationId xmlns:p14="http://schemas.microsoft.com/office/powerpoint/2010/main" val="2710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8 Хмари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2" y="2780928"/>
            <a:ext cx="9144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14348" y="836712"/>
            <a:ext cx="7858148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dirty="0">
                <a:solidFill>
                  <a:srgbClr val="FF0000"/>
                </a:solidFill>
              </a:rPr>
              <a:t>Міжнародний атлас хмар </a:t>
            </a:r>
            <a:r>
              <a:rPr lang="uk-UA" sz="3200" dirty="0">
                <a:solidFill>
                  <a:sysClr val="windowText" lastClr="000000"/>
                </a:solidFill>
              </a:rPr>
              <a:t>вміщує кілька десятків форм і різновидів хмар</a:t>
            </a:r>
          </a:p>
        </p:txBody>
      </p:sp>
    </p:spTree>
    <p:extLst>
      <p:ext uri="{BB962C8B-B14F-4D97-AF65-F5344CB8AC3E}">
        <p14:creationId xmlns:p14="http://schemas.microsoft.com/office/powerpoint/2010/main" val="254744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" y="23529"/>
            <a:ext cx="9144000" cy="6741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" y="-99393"/>
            <a:ext cx="1876467" cy="144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28" y="0"/>
            <a:ext cx="1772072" cy="170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49" y="2497847"/>
            <a:ext cx="2339752" cy="174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427984" y="4149079"/>
            <a:ext cx="4716016" cy="27089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dirty="0" smtClean="0"/>
              <a:t>Опрацювати параграф  35.</a:t>
            </a:r>
          </a:p>
          <a:p>
            <a:pPr lvl="0"/>
            <a:r>
              <a:rPr lang="uk-UA" dirty="0" smtClean="0"/>
              <a:t>Написати про хмари.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2306692"/>
            <a:ext cx="4540763" cy="4581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40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0"/>
            <a:ext cx="9144000" cy="13407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Завдяки випаровуванню в атмосфері завжди міститься певна кількість водяної пари.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640960" cy="5328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99494"/>
            <a:ext cx="6696743" cy="669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5999494"/>
            <a:ext cx="504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Кругообіг води в природі</a:t>
            </a:r>
            <a:endParaRPr lang="uk-UA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90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4624"/>
            <a:ext cx="7200800" cy="14401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Вологість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повітря визначається кількістю водяної пари у ньому. Вона вимірюється у грамах на 1 м куб (г/м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куб, г /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Arial"/>
              </a:rPr>
              <a:t>м³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1481280" cy="6696744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1588784" y="1916832"/>
            <a:ext cx="7555216" cy="34563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EA157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Вологість повітря залежить від </a:t>
            </a:r>
            <a:r>
              <a:rPr lang="uk-UA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температури</a:t>
            </a:r>
            <a:r>
              <a:rPr lang="uk-UA" sz="2400" b="1" dirty="0">
                <a:solidFill>
                  <a:srgbClr val="EA157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400" b="1" dirty="0" smtClean="0">
                <a:solidFill>
                  <a:srgbClr val="EA157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 вища температура повітря, тим більше водяної пари може міститися в 1 кубічному метрі повітря.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08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4624"/>
            <a:ext cx="8856984" cy="11304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повітря увібрало максимально можливу кількість водяної пари за даної температури, то його називають </a:t>
            </a:r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НАСИЧЕНИМ</a:t>
            </a:r>
            <a:endParaRPr lang="uk-U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2650502"/>
            <a:ext cx="2411759" cy="11385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максимально містити</a:t>
            </a:r>
            <a:endParaRPr 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28595" y="2653138"/>
            <a:ext cx="2520280" cy="113590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Фактично є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899592" y="1412776"/>
            <a:ext cx="2556284" cy="1237726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+ 20 </a:t>
            </a:r>
            <a:r>
              <a:rPr lang="uk-UA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°С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79512" y="4077072"/>
            <a:ext cx="2088232" cy="27809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17 г</a:t>
            </a:r>
            <a:endParaRPr lang="uk-UA" sz="6000" dirty="0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2411760" y="5467536"/>
            <a:ext cx="2196244" cy="1390464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8.5 г</a:t>
            </a:r>
            <a:endParaRPr lang="uk-UA" sz="48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963563" y="3645024"/>
            <a:ext cx="368077" cy="4892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3455876" y="3805740"/>
            <a:ext cx="484632" cy="97840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0152" y="1175047"/>
            <a:ext cx="2880320" cy="308568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Здебільшого повітря буває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ненасиченим</a:t>
            </a:r>
            <a:r>
              <a:rPr lang="uk-UA" sz="2800" b="1" dirty="0"/>
              <a:t>,</a:t>
            </a:r>
            <a:r>
              <a:rPr lang="uk-UA" sz="2800" dirty="0"/>
              <a:t> тобто воно містить водяної пари менше, ніж можливо.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0" y="4462941"/>
            <a:ext cx="3275856" cy="2227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79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1175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абсолютну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відносну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вологість повітря.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291213"/>
            <a:ext cx="4139952" cy="4320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Абсолютна вологість 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це та кількість водяної пари у </a:t>
            </a:r>
            <a:r>
              <a:rPr lang="uk-UA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грамах,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що фактично міститься в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м³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повітря в даний момент часу за даної температури</a:t>
            </a:r>
            <a:endParaRPr lang="uk-UA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1835696" y="1340768"/>
            <a:ext cx="2520280" cy="1202432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+ 20 °С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99659" y="3173083"/>
            <a:ext cx="1922512" cy="36724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/>
              <a:t>17 г</a:t>
            </a:r>
            <a:endParaRPr lang="uk-UA" sz="6600" dirty="0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2195736" y="5329808"/>
            <a:ext cx="1706488" cy="141156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8.5 г</a:t>
            </a:r>
            <a:endParaRPr lang="uk-UA" dirty="0"/>
          </a:p>
        </p:txBody>
      </p:sp>
      <p:sp>
        <p:nvSpPr>
          <p:cNvPr id="9" name="Стрелка вниз 8"/>
          <p:cNvSpPr/>
          <p:nvPr/>
        </p:nvSpPr>
        <p:spPr>
          <a:xfrm>
            <a:off x="-10886" y="1941984"/>
            <a:ext cx="2566662" cy="1991072"/>
          </a:xfrm>
          <a:prstGeom prst="downArrow">
            <a:avLst>
              <a:gd name="adj1" fmla="val 50000"/>
              <a:gd name="adj2" fmla="val 507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</a:t>
            </a:r>
            <a:r>
              <a:rPr lang="uk-UA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максималь-но</a:t>
            </a:r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містити</a:t>
            </a:r>
            <a:endParaRPr lang="uk-UA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195736" y="3284983"/>
            <a:ext cx="1944216" cy="2044825"/>
          </a:xfrm>
          <a:prstGeom prst="downArrow">
            <a:avLst>
              <a:gd name="adj1" fmla="val 50000"/>
              <a:gd name="adj2" fmla="val 492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Фактич-но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7740352" y="4976592"/>
            <a:ext cx="1214671" cy="612648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8.5 г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67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16632"/>
            <a:ext cx="91440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Зазвичай в повітрі міститься менше водяної пари за максимально можливу кількість при даній температурі.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528" y="1340768"/>
            <a:ext cx="7128792" cy="45365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dirty="0" smtClean="0">
                <a:solidFill>
                  <a:schemeClr val="tx1"/>
                </a:solidFill>
              </a:rPr>
              <a:t>Щоб показати наскільки повітря насичене вологою  застосовують показник </a:t>
            </a:r>
            <a:r>
              <a:rPr lang="uk-UA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відносної вологості</a:t>
            </a:r>
            <a:r>
              <a:rPr lang="uk-UA" sz="3400" dirty="0" smtClean="0">
                <a:solidFill>
                  <a:schemeClr val="tx1"/>
                </a:solidFill>
              </a:rPr>
              <a:t>, яку виражають у відсотках (%)</a:t>
            </a:r>
            <a:endParaRPr lang="uk-UA" sz="3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84" y="4293096"/>
            <a:ext cx="2653746" cy="255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335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274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Відносна вологість 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це відношення кількості водяної пари, яка фактично міститься у повітрі, до тієї кількості, що може міститися в ньому за даної температури (%)</a:t>
            </a:r>
            <a:endParaRPr lang="uk-UA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2051720" y="1628800"/>
            <a:ext cx="4032448" cy="1656184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+ 20 °С</a:t>
            </a: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179512" y="3645024"/>
            <a:ext cx="2088232" cy="30963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/>
              <a:t>17 г</a:t>
            </a:r>
            <a:endParaRPr lang="uk-UA" sz="5400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2483768" y="5431531"/>
            <a:ext cx="1584176" cy="1309837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8.5 г</a:t>
            </a:r>
            <a:endParaRPr lang="uk-UA" sz="3600" dirty="0"/>
          </a:p>
        </p:txBody>
      </p:sp>
      <p:sp>
        <p:nvSpPr>
          <p:cNvPr id="6" name="Овал 5"/>
          <p:cNvSpPr/>
          <p:nvPr/>
        </p:nvSpPr>
        <p:spPr>
          <a:xfrm flipV="1">
            <a:off x="4661756" y="53858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u="sng" dirty="0" smtClean="0"/>
              <a:t> </a:t>
            </a:r>
            <a:endParaRPr lang="uk-UA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1720" y="3195390"/>
                <a:ext cx="7092280" cy="80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Відносна вологість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uk-UA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uk-UA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uk-UA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𝟏𝟕</m:t>
                        </m:r>
                      </m:den>
                    </m:f>
                    <m:r>
                      <a:rPr lang="uk-UA" sz="3200" b="1" i="0" smtClean="0">
                        <a:solidFill>
                          <a:srgbClr val="002060"/>
                        </a:solidFill>
                        <a:latin typeface="Cambria Math"/>
                      </a:rPr>
                      <m:t>х </m:t>
                    </m:r>
                    <m:r>
                      <a:rPr lang="uk-UA" sz="3200" b="1" i="0" smtClean="0">
                        <a:solidFill>
                          <a:srgbClr val="002060"/>
                        </a:solidFill>
                        <a:latin typeface="Cambria Math"/>
                      </a:rPr>
                      <m:t>𝟏𝟎𝟎</m:t>
                    </m:r>
                    <m:r>
                      <a:rPr lang="uk-UA" sz="3200" b="1" i="0" smtClean="0">
                        <a:solidFill>
                          <a:srgbClr val="002060"/>
                        </a:solidFill>
                        <a:latin typeface="Cambria Math"/>
                      </a:rPr>
                      <m:t>%=</m:t>
                    </m:r>
                    <m:r>
                      <a:rPr lang="uk-UA" sz="3200" b="1" i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𝟓𝟎</m:t>
                    </m:r>
                    <m:r>
                      <a:rPr lang="uk-UA" sz="3200" b="1" i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%</m:t>
                    </m:r>
                  </m:oMath>
                </a14:m>
                <a:endParaRPr lang="uk-UA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195390"/>
                <a:ext cx="7092280" cy="809068"/>
              </a:xfrm>
              <a:prstGeom prst="rect">
                <a:avLst/>
              </a:prstGeom>
              <a:blipFill rotWithShape="1">
                <a:blip r:embed="rId2"/>
                <a:stretch>
                  <a:fillRect l="-1892" b="-977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37112"/>
            <a:ext cx="210206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2458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5770" y="112133"/>
            <a:ext cx="8712968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Вимірюють відносну вологість приладом, який називається </a:t>
            </a:r>
            <a:r>
              <a:rPr lang="uk-UA" sz="3200" b="1" dirty="0">
                <a:solidFill>
                  <a:srgbClr val="C00000"/>
                </a:solidFill>
              </a:rPr>
              <a:t>гігрометром</a:t>
            </a:r>
            <a:r>
              <a:rPr lang="uk-UA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68760"/>
            <a:ext cx="2880320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1556792"/>
            <a:ext cx="5688632" cy="51845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97839"/>
            <a:ext cx="40324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Волосяний гігрометр</a:t>
            </a:r>
          </a:p>
          <a:p>
            <a:r>
              <a:rPr lang="uk-UA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</a:t>
            </a:r>
            <a:r>
              <a:rPr lang="uk-UA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</a:t>
            </a:r>
            <a:r>
              <a:rPr lang="uk-UA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uk-UA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видовження волосини пропорційне до вологості повітря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</a:t>
            </a:r>
            <a:r>
              <a:rPr lang="uk-UA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/>
            <a:r>
              <a:rPr lang="uk-UA" sz="2600" dirty="0" smtClean="0">
                <a:solidFill>
                  <a:schemeClr val="bg1"/>
                </a:solidFill>
              </a:rPr>
              <a:t>1. Металева </a:t>
            </a:r>
            <a:r>
              <a:rPr lang="uk-UA" sz="2600" dirty="0">
                <a:solidFill>
                  <a:schemeClr val="bg1"/>
                </a:solidFill>
              </a:rPr>
              <a:t>рама</a:t>
            </a:r>
          </a:p>
          <a:p>
            <a:pPr lvl="0"/>
            <a:r>
              <a:rPr lang="uk-UA" sz="2600" dirty="0" smtClean="0">
                <a:solidFill>
                  <a:schemeClr val="bg1"/>
                </a:solidFill>
              </a:rPr>
              <a:t>2. Волосина</a:t>
            </a:r>
            <a:endParaRPr lang="uk-UA" sz="2600" dirty="0">
              <a:solidFill>
                <a:schemeClr val="bg1"/>
              </a:solidFill>
            </a:endParaRPr>
          </a:p>
          <a:p>
            <a:pPr lvl="0"/>
            <a:r>
              <a:rPr lang="uk-UA" sz="2600" dirty="0" smtClean="0">
                <a:solidFill>
                  <a:schemeClr val="bg1"/>
                </a:solidFill>
              </a:rPr>
              <a:t>3. Шків</a:t>
            </a:r>
            <a:endParaRPr lang="uk-UA" sz="2600" dirty="0">
              <a:solidFill>
                <a:schemeClr val="bg1"/>
              </a:solidFill>
            </a:endParaRPr>
          </a:p>
          <a:p>
            <a:pPr lvl="0"/>
            <a:r>
              <a:rPr lang="uk-UA" sz="2600" dirty="0" smtClean="0">
                <a:solidFill>
                  <a:schemeClr val="bg1"/>
                </a:solidFill>
              </a:rPr>
              <a:t>4. Стрілка</a:t>
            </a:r>
            <a:endParaRPr lang="uk-UA" sz="2600" dirty="0">
              <a:solidFill>
                <a:schemeClr val="bg1"/>
              </a:solidFill>
            </a:endParaRPr>
          </a:p>
          <a:p>
            <a:pPr lvl="0"/>
            <a:r>
              <a:rPr lang="uk-UA" sz="2600" dirty="0" smtClean="0">
                <a:solidFill>
                  <a:schemeClr val="bg1"/>
                </a:solidFill>
              </a:rPr>
              <a:t>5. Шкала</a:t>
            </a:r>
            <a:endParaRPr lang="uk-UA" sz="2600" dirty="0">
              <a:solidFill>
                <a:schemeClr val="bg1"/>
              </a:solidFill>
            </a:endParaRPr>
          </a:p>
          <a:p>
            <a:r>
              <a:rPr lang="uk-UA" sz="2600" dirty="0" smtClean="0">
                <a:solidFill>
                  <a:schemeClr val="bg1"/>
                </a:solidFill>
              </a:rPr>
              <a:t>6. Регулюючий гвинт</a:t>
            </a:r>
            <a:endParaRPr lang="uk-UA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5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11247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Психрометр</a:t>
            </a:r>
            <a:r>
              <a:rPr lang="uk-UA" sz="2800" dirty="0" smtClean="0"/>
              <a:t> вимірює відносну вологість за різницею показників сухого та вологого термометрів.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4" t="-1333" r="1234" b="1333"/>
          <a:stretch/>
        </p:blipFill>
        <p:spPr>
          <a:xfrm>
            <a:off x="0" y="1340768"/>
            <a:ext cx="8712968" cy="5400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4" t="-1333" r="1234" b="1333"/>
          <a:stretch/>
        </p:blipFill>
        <p:spPr>
          <a:xfrm>
            <a:off x="0" y="1372665"/>
            <a:ext cx="8712968" cy="5400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4" t="-1333" r="1234" b="1333"/>
          <a:stretch/>
        </p:blipFill>
        <p:spPr>
          <a:xfrm>
            <a:off x="21265" y="1457725"/>
            <a:ext cx="871296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564</Words>
  <Application>Microsoft Office PowerPoint</Application>
  <PresentationFormat>Экран (4:3)</PresentationFormat>
  <Paragraphs>78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Constantia</vt:lpstr>
      <vt:lpstr>DejaVu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дослідження з географії  у 6 класі</dc:title>
  <dc:creator>User</dc:creator>
  <cp:lastModifiedBy>1</cp:lastModifiedBy>
  <cp:revision>43</cp:revision>
  <dcterms:created xsi:type="dcterms:W3CDTF">2018-03-27T13:34:24Z</dcterms:created>
  <dcterms:modified xsi:type="dcterms:W3CDTF">2022-02-01T09:16:53Z</dcterms:modified>
</cp:coreProperties>
</file>